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8"/>
  </p:notesMasterIdLst>
  <p:handoutMasterIdLst>
    <p:handoutMasterId r:id="rId19"/>
  </p:handoutMasterIdLst>
  <p:sldIdLst>
    <p:sldId id="256" r:id="rId2"/>
    <p:sldId id="277" r:id="rId3"/>
    <p:sldId id="280" r:id="rId4"/>
    <p:sldId id="295" r:id="rId5"/>
    <p:sldId id="281" r:id="rId6"/>
    <p:sldId id="283" r:id="rId7"/>
    <p:sldId id="285" r:id="rId8"/>
    <p:sldId id="286" r:id="rId9"/>
    <p:sldId id="287" r:id="rId10"/>
    <p:sldId id="288" r:id="rId11"/>
    <p:sldId id="289" r:id="rId12"/>
    <p:sldId id="290" r:id="rId13"/>
    <p:sldId id="291" r:id="rId14"/>
    <p:sldId id="292" r:id="rId15"/>
    <p:sldId id="293" r:id="rId16"/>
    <p:sldId id="29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14" autoAdjust="0"/>
  </p:normalViewPr>
  <p:slideViewPr>
    <p:cSldViewPr snapToGrid="0" snapToObjects="1">
      <p:cViewPr varScale="1">
        <p:scale>
          <a:sx n="104" d="100"/>
          <a:sy n="104" d="100"/>
        </p:scale>
        <p:origin x="108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09/15/17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4E0E30-C7DE-4485-8F0B-D90131D1CD6D}" type="datetimeFigureOut">
              <a:rPr lang="en-US" smtClean="0"/>
              <a:t>09/15/17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08123-95F4-4D62-9E02-C33A223C3525}" type="slidenum">
              <a:rPr lang="en-US" smtClean="0"/>
              <a:t>‹#›</a:t>
            </a:fld>
            <a:endParaRPr lang="en-US"/>
          </a:p>
        </p:txBody>
      </p:sp>
    </p:spTree>
    <p:extLst>
      <p:ext uri="{BB962C8B-B14F-4D97-AF65-F5344CB8AC3E}">
        <p14:creationId xmlns:p14="http://schemas.microsoft.com/office/powerpoint/2010/main" val="27902143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08123-95F4-4D62-9E02-C33A223C3525}" type="slidenum">
              <a:rPr lang="en-US" smtClean="0"/>
              <a:t>5</a:t>
            </a:fld>
            <a:endParaRPr lang="en-US"/>
          </a:p>
        </p:txBody>
      </p:sp>
    </p:spTree>
    <p:extLst>
      <p:ext uri="{BB962C8B-B14F-4D97-AF65-F5344CB8AC3E}">
        <p14:creationId xmlns:p14="http://schemas.microsoft.com/office/powerpoint/2010/main" val="1515512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008123-95F4-4D62-9E02-C33A223C3525}" type="slidenum">
              <a:rPr lang="en-US" smtClean="0"/>
              <a:t>9</a:t>
            </a:fld>
            <a:endParaRPr lang="en-US"/>
          </a:p>
        </p:txBody>
      </p:sp>
    </p:spTree>
    <p:extLst>
      <p:ext uri="{BB962C8B-B14F-4D97-AF65-F5344CB8AC3E}">
        <p14:creationId xmlns:p14="http://schemas.microsoft.com/office/powerpoint/2010/main" val="3281176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A97A00BA-C0A6-4AD3-AD44-6C5D623421E3}" type="datetime4">
              <a:rPr lang="en-US" smtClean="0"/>
              <a:t>September 15,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9FD9C73-F99F-4446-A69B-CE4D56841B1C}" type="datetime4">
              <a:rPr lang="en-US" smtClean="0"/>
              <a:t>September 15, 2017</a:t>
            </a:fld>
            <a:endParaRPr lang="en-US"/>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21F0BE1-4290-45DB-8419-2A3B306BA197}" type="datetime4">
              <a:rPr lang="en-US" smtClean="0"/>
              <a:t>September 15, 2017</a:t>
            </a:fld>
            <a:endParaRPr lang="en-US"/>
          </a:p>
        </p:txBody>
      </p:sp>
      <p:sp>
        <p:nvSpPr>
          <p:cNvPr id="6" name="Footer Placeholder 5"/>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7E4D816-3110-40F3-A9A3-22EE8474C29D}" type="datetime4">
              <a:rPr lang="en-US" smtClean="0"/>
              <a:t>September 15, 2017</a:t>
            </a:fld>
            <a:endParaRPr lang="en-US" dirty="0"/>
          </a:p>
        </p:txBody>
      </p:sp>
      <p:sp>
        <p:nvSpPr>
          <p:cNvPr id="5" name="Footer Placeholder 4"/>
          <p:cNvSpPr>
            <a:spLocks noGrp="1"/>
          </p:cNvSpPr>
          <p:nvPr>
            <p:ph type="ftr" sz="quarter" idx="11"/>
          </p:nvPr>
        </p:nvSpPr>
        <p:spPr/>
        <p:txBody>
          <a:body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7BD94B2A-E608-432A-84C2-05898FED3E27}" type="datetime4">
              <a:rPr lang="en-US" smtClean="0"/>
              <a:t>September 15,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BkLogo"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07735"/>
            <a:ext cx="9144000" cy="673239"/>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 AMERICAN GOVERNMENT AND CIVIC ENGAGEMENT</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id="{211CF0F2-B1D5-4B1D-A86B-C1B1E8CDC57F}"/>
              </a:ext>
            </a:extLst>
          </p:cNvPr>
          <p:cNvSpPr>
            <a:spLocks noGrp="1"/>
          </p:cNvSpPr>
          <p:nvPr>
            <p:ph type="title" idx="4294967295"/>
          </p:nvPr>
        </p:nvSpPr>
        <p:spPr>
          <a:xfrm>
            <a:off x="0" y="795813"/>
            <a:ext cx="9144000" cy="636959"/>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7AA2C15E-EDDF-4B82-B9D4-95B1FC73561E}"/>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person in Ohio protests </a:t>
            </a:r>
            <a:r>
              <a:rPr lang="en-US" sz="1600" dirty="0" err="1"/>
              <a:t>fracking</a:t>
            </a:r>
            <a:r>
              <a:rPr lang="en-US" sz="1600" dirty="0"/>
              <a:t> </a:t>
            </a:r>
            <a:r>
              <a:rPr lang="en-US" sz="1600" dirty="0">
                <a:solidFill>
                  <a:srgbClr val="6CB255"/>
                </a:solidFill>
              </a:rPr>
              <a:t>(a)</a:t>
            </a:r>
            <a:r>
              <a:rPr lang="en-US" sz="1600" dirty="0"/>
              <a:t>. An announcement of a public meeting regarding </a:t>
            </a:r>
            <a:r>
              <a:rPr lang="en-US" sz="1600" dirty="0" err="1"/>
              <a:t>fracking</a:t>
            </a:r>
            <a:r>
              <a:rPr lang="en-US" sz="1600" dirty="0"/>
              <a:t> illustrates what some of the tradeoffs involved with the practice might be </a:t>
            </a:r>
            <a:r>
              <a:rPr lang="en-US" sz="1600" dirty="0">
                <a:solidFill>
                  <a:srgbClr val="6CB255"/>
                </a:solidFill>
              </a:rPr>
              <a:t>(b)</a:t>
            </a:r>
            <a:r>
              <a:rPr lang="en-US" sz="1600" dirty="0"/>
              <a:t>. (credit a: modification of work by “</a:t>
            </a:r>
            <a:r>
              <a:rPr lang="en-US" sz="1600" dirty="0" err="1"/>
              <a:t>ProgressOhio</a:t>
            </a:r>
            <a:r>
              <a:rPr lang="en-US" sz="1600" dirty="0"/>
              <a:t>/Flickr”; credit b: modification of work by Martin Thomas)</a:t>
            </a:r>
          </a:p>
        </p:txBody>
      </p:sp>
      <p:pic>
        <p:nvPicPr>
          <p:cNvPr id="2" name="Figure" descr="Image A is of a person holding a sign. The sign reads “Don’t frac up our water. Chemicals used/ 5000 gallons per well. Benzene, carcinogen. Toluene, central nervous system depressant. Xylene, neurotoxin. Image B is of a poster that reads “Fracking. What is it? And why is it important to you?”"/>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3305" b="-330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1.9</a:t>
            </a:r>
          </a:p>
        </p:txBody>
      </p:sp>
    </p:spTree>
    <p:extLst>
      <p:ext uri="{BB962C8B-B14F-4D97-AF65-F5344CB8AC3E}">
        <p14:creationId xmlns:p14="http://schemas.microsoft.com/office/powerpoint/2010/main" val="510597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42BFE1C0-7765-46D2-959F-E4179993D66C}"/>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print above, published in 1870, celebrates the extension of the right to vote to African American men. The various scenes show legal rights black slaves did not have.</a:t>
            </a:r>
          </a:p>
        </p:txBody>
      </p:sp>
      <p:pic>
        <p:nvPicPr>
          <p:cNvPr id="2" name="Figure" descr="A print from 1870 that shows several scenes of African Americans participating in everyday activities. Under the scenes is the text “The Fifteenth Amendmen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3821" r="-4382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1.10</a:t>
            </a:r>
          </a:p>
        </p:txBody>
      </p:sp>
    </p:spTree>
    <p:extLst>
      <p:ext uri="{BB962C8B-B14F-4D97-AF65-F5344CB8AC3E}">
        <p14:creationId xmlns:p14="http://schemas.microsoft.com/office/powerpoint/2010/main" val="618912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1A3BCFDE-5CB3-4D0B-8CE4-F5733C3A2ED8}"/>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Voters line up to vote early outside an Ohio polling station in 2008. Many who had never voted before did so because of the presidential candidacy of then-senator Barack Obama. (credit: Dean Beeler)</a:t>
            </a:r>
          </a:p>
        </p:txBody>
      </p:sp>
      <p:pic>
        <p:nvPicPr>
          <p:cNvPr id="2" name="Figure" descr="An image of a large group of people lined up along a sidewalk."/>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41" r="-364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1.11</a:t>
            </a:r>
          </a:p>
        </p:txBody>
      </p:sp>
    </p:spTree>
    <p:extLst>
      <p:ext uri="{BB962C8B-B14F-4D97-AF65-F5344CB8AC3E}">
        <p14:creationId xmlns:p14="http://schemas.microsoft.com/office/powerpoint/2010/main" val="3776882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A08FE850-6F27-4F85-A956-AD762BFE7A06}"/>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After the Southern California wildfires in 2003, sailors from the USS </a:t>
            </a:r>
            <a:r>
              <a:rPr lang="en-US" sz="1600" i="1" dirty="0"/>
              <a:t>Ronald Reagan </a:t>
            </a:r>
            <a:r>
              <a:rPr lang="en-US" sz="1600" dirty="0"/>
              <a:t>helped volunteers rebuild houses in San Pasqual as part of Habitat for Humanity. Habitat for Humanity builds homes for low-income people. (credit: Johansen Laurel,    U. S. Navy)</a:t>
            </a:r>
          </a:p>
        </p:txBody>
      </p:sp>
      <p:pic>
        <p:nvPicPr>
          <p:cNvPr id="2" name="Figure" descr="An image of several people working together to build the wooden framework of a building."/>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5472" r="-2547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1.12</a:t>
            </a:r>
          </a:p>
        </p:txBody>
      </p:sp>
    </p:spTree>
    <p:extLst>
      <p:ext uri="{BB962C8B-B14F-4D97-AF65-F5344CB8AC3E}">
        <p14:creationId xmlns:p14="http://schemas.microsoft.com/office/powerpoint/2010/main" val="972516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DB83A0B4-A2F5-4B8C-A482-8479628CB905}"/>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Volunteers fed people at New York’s </a:t>
            </a:r>
            <a:r>
              <a:rPr lang="en-US" sz="1600" dirty="0" err="1"/>
              <a:t>Zuccotti</a:t>
            </a:r>
            <a:r>
              <a:rPr lang="en-US" sz="1600" dirty="0"/>
              <a:t> Park during the Occupy Wall Street protest in September 2011. (credit: David </a:t>
            </a:r>
            <a:r>
              <a:rPr lang="en-US" sz="1600" dirty="0" err="1"/>
              <a:t>Shankbone</a:t>
            </a:r>
            <a:r>
              <a:rPr lang="en-US" sz="1600" dirty="0"/>
              <a:t>)</a:t>
            </a:r>
          </a:p>
        </p:txBody>
      </p:sp>
      <p:pic>
        <p:nvPicPr>
          <p:cNvPr id="2" name="Figure" descr="An image of three people behind a table. On the table are serval large open containers of food. A crowd of people is in the background."/>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8197" r="-38197"/>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1.13</a:t>
            </a:r>
          </a:p>
        </p:txBody>
      </p:sp>
    </p:spTree>
    <p:extLst>
      <p:ext uri="{BB962C8B-B14F-4D97-AF65-F5344CB8AC3E}">
        <p14:creationId xmlns:p14="http://schemas.microsoft.com/office/powerpoint/2010/main" val="18753147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8447D9AC-E757-45DF-9DE9-601E7EC962E6}"/>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Ritchie Torres </a:t>
            </a:r>
            <a:r>
              <a:rPr lang="en-US" sz="1600" dirty="0">
                <a:solidFill>
                  <a:srgbClr val="6CB255"/>
                </a:solidFill>
              </a:rPr>
              <a:t>(a)</a:t>
            </a:r>
            <a:r>
              <a:rPr lang="en-US" sz="1600" dirty="0"/>
              <a:t> currently serves alongside his mentor, James </a:t>
            </a:r>
            <a:r>
              <a:rPr lang="en-US" sz="1600" dirty="0" err="1"/>
              <a:t>Vacca</a:t>
            </a:r>
            <a:r>
              <a:rPr lang="en-US" sz="1600" dirty="0"/>
              <a:t> </a:t>
            </a:r>
            <a:r>
              <a:rPr lang="en-US" sz="1600" dirty="0">
                <a:solidFill>
                  <a:srgbClr val="6CB255"/>
                </a:solidFill>
              </a:rPr>
              <a:t>(b)</a:t>
            </a:r>
            <a:r>
              <a:rPr lang="en-US" sz="1600" dirty="0"/>
              <a:t>, on the New York City Council. Both men represent the Bronx.</a:t>
            </a:r>
          </a:p>
        </p:txBody>
      </p:sp>
      <p:pic>
        <p:nvPicPr>
          <p:cNvPr id="2" name="Figure" descr="Image A is of Ritchie Torres. Image B is of James Vacca."/>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7666" r="-2766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1.14</a:t>
            </a:r>
          </a:p>
        </p:txBody>
      </p:sp>
    </p:spTree>
    <p:extLst>
      <p:ext uri="{BB962C8B-B14F-4D97-AF65-F5344CB8AC3E}">
        <p14:creationId xmlns:p14="http://schemas.microsoft.com/office/powerpoint/2010/main" val="199791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A177B937-06C5-445D-BF9C-8C9E5439DB4B}"/>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Young Americans are likely to identify as an Independent rather than a Democrat or a Republican. However, younger voters are more likely to lean in a liberal direction on issues and therefore favor the Democratic Party at the ballot box.</a:t>
            </a:r>
          </a:p>
        </p:txBody>
      </p:sp>
      <p:pic>
        <p:nvPicPr>
          <p:cNvPr id="2" name="Figure" descr="A chart showing the political affiliations of young Americans. Under the question “When it comes to voting, with which party do you affiliate?” 36% responded “Democrat” with 19% as “Strong Democrat” and 17% as “not a strong Democrat”. 40% responded “Independent”, with 10% as “Leans Democrat”, 25% as “does not lean either way”, and 7% as “leans Republican”. 21% responded “Republican” with 12% as “not a strong Republican”, and 9% as “Strong Republican”. Under the question “When it comes to most politics, do you think of yourself as a…?” 29% responded “liberal”, 25% responded “moderate-leaning liberal”, 10% responded “moderate”, 9% responded “moderate-leaning conservative”, and 24% responded “conservative”. Under the question “Which party do you prefer win the 2016 campaign for president?” 56% said “Democrat” and 36% said “Republican”. At the bottom of the chart a source is listed: “Harvard University Institute of Politics. “Survey of Young Americans’ Attitudes toward Politics and Public Service. 28th Edition: October 30-November 9, 2015.” 2015”."/>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41531" r="-4153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1.15</a:t>
            </a:r>
          </a:p>
        </p:txBody>
      </p:sp>
    </p:spTree>
    <p:extLst>
      <p:ext uri="{BB962C8B-B14F-4D97-AF65-F5344CB8AC3E}">
        <p14:creationId xmlns:p14="http://schemas.microsoft.com/office/powerpoint/2010/main" val="3908093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AC04ACCE-7A20-469C-866E-FD89392C6A15}"/>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the United States, the right to vote is an important feature of the nation’s system of government, and over the years many people have fought and sacrificed to obtain it. Yet, today, many people ignore this important means of civic engagement. (credit: modification of work by the National Archives and Records Administration)</a:t>
            </a:r>
          </a:p>
        </p:txBody>
      </p:sp>
      <p:pic>
        <p:nvPicPr>
          <p:cNvPr id="2" name="Figure" descr="An image of a poster that reads “This is America where you vote as you please, where the privileges of democracy belong to all people equally, where your government is your servant, not your master. This is your America…Keep it Fre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8298" b="-829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1.1</a:t>
            </a:r>
          </a:p>
        </p:txBody>
      </p:sp>
    </p:spTree>
    <p:extLst>
      <p:ext uri="{BB962C8B-B14F-4D97-AF65-F5344CB8AC3E}">
        <p14:creationId xmlns:p14="http://schemas.microsoft.com/office/powerpoint/2010/main" val="103999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3D10143B-1224-4A1F-8BCD-4D871E1DD875}"/>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fire department ambulance rushes to the rescue in Chicago. Emergency medical services, fire departments, and police departments are all paid for by government through the tax base, and they provide their services without an additional charge. (credit: Tony Webster)</a:t>
            </a:r>
          </a:p>
        </p:txBody>
      </p:sp>
      <p:pic>
        <p:nvPicPr>
          <p:cNvPr id="2" name="Figure" descr="An image of a truck with flashing lights driving through an intersection. The side of the truck reads “Chicago Fire Department Emergency Medical Servic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3936" r="-23936"/>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1.2</a:t>
            </a:r>
          </a:p>
        </p:txBody>
      </p:sp>
    </p:spTree>
    <p:extLst>
      <p:ext uri="{BB962C8B-B14F-4D97-AF65-F5344CB8AC3E}">
        <p14:creationId xmlns:p14="http://schemas.microsoft.com/office/powerpoint/2010/main" val="519740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435AFB87-776F-430A-95D9-8F4D5644955A}"/>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One can distinguish between different types of goods by considering who has access to the goods (excludable/non-excludable) and how many people can access the good at the same time (</a:t>
            </a:r>
            <a:r>
              <a:rPr lang="en-US" sz="1600" dirty="0" err="1"/>
              <a:t>rivalrous</a:t>
            </a:r>
            <a:r>
              <a:rPr lang="en-US" sz="1600" dirty="0"/>
              <a:t>/non-</a:t>
            </a:r>
            <a:r>
              <a:rPr lang="en-US" sz="1600" dirty="0" err="1"/>
              <a:t>rivalrous</a:t>
            </a:r>
            <a:r>
              <a:rPr lang="en-US" sz="1600" dirty="0"/>
              <a:t>).</a:t>
            </a:r>
            <a:r>
              <a:rPr lang="en-US" sz="1600" baseline="30000" dirty="0"/>
              <a:t>2</a:t>
            </a:r>
          </a:p>
        </p:txBody>
      </p:sp>
      <p:pic>
        <p:nvPicPr>
          <p:cNvPr id="2" name="Figure" descr="A chart showing examples of different types of goods. The chart is arranged similarly to a table with two columns and three rows. The first column is labeled “Excludable: Not everyone has access to these goods. Some will be excluded from having them, often because only those who pay for the good or service may use it”. Under the first column are “Private Goods: cell phones, automobiles, homes” and “Toll Goods: Cable TV, Private school education, Turnpikes”. The second column is labeled “Non-excludable: All people have access to these goods. No one may be excluded. Anyone may use the good or service, usually without charge”. Under the second column are “Common Goods: Fish in the ocean, fresh water” and “Public Goods: Public education, Mail service, National security”. Private Good and Common Goods are also labeled “Rivalrous: Only one person can use the good or service at any given time”. Toll Goods and Public Goods are also labeled “Non-rivalrous: Many people can use the same good or service at the same time”. At the bottom of the chart, a source is listed: “John L Mikesell, 2014. Fiscal Administration: Analysis and Applications for the Public Sector, 9th ed. Boston: Wadsworth”."/>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9789" r="-6978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1.3</a:t>
            </a:r>
          </a:p>
        </p:txBody>
      </p:sp>
    </p:spTree>
    <p:extLst>
      <p:ext uri="{BB962C8B-B14F-4D97-AF65-F5344CB8AC3E}">
        <p14:creationId xmlns:p14="http://schemas.microsoft.com/office/powerpoint/2010/main" val="3233361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D24ECBFD-680F-40F4-B086-89AFEFEDC198}"/>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a:bodyPr>
          <a:lstStyle/>
          <a:p>
            <a:r>
              <a:rPr lang="en-US" sz="1600" dirty="0"/>
              <a:t>Fishing provides income, as well as food, for many Americans. However, without government restrictions on the kinds and number of fish that can be caught, the fish population would decline and certain species could become instinct. This would ultimately lead to the loss of jobs and income as well as a valuable source of nourishment. (credit: Michael L. Baird)</a:t>
            </a:r>
          </a:p>
        </p:txBody>
      </p:sp>
      <p:pic>
        <p:nvPicPr>
          <p:cNvPr id="3" name="Figure" descr="An image of a commercial fishing boat with several nets and a tall mast. The boat is floating on the surface of a large body of wate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1.4</a:t>
            </a:r>
          </a:p>
        </p:txBody>
      </p:sp>
    </p:spTree>
    <p:extLst>
      <p:ext uri="{BB962C8B-B14F-4D97-AF65-F5344CB8AC3E}">
        <p14:creationId xmlns:p14="http://schemas.microsoft.com/office/powerpoint/2010/main" val="4024119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39165D68-238D-4867-A751-CD9AC320B47B}"/>
              </a:ext>
            </a:extLst>
          </p:cNvPr>
          <p:cNvSpPr>
            <a:spLocks noGrp="1"/>
          </p:cNvSpPr>
          <p:nvPr>
            <p:ph type="ftr" sz="quarter" idx="11"/>
          </p:nvPr>
        </p:nvSpPr>
        <p:spPr>
          <a:xfrm>
            <a:off x="457200" y="6492875"/>
            <a:ext cx="7772400"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Residents of Boxborough, Massachusetts, gather in a local hotel to discuss issues affecting their town. New England town meetings provide an opportunity for people to experience direct democracy. This tradition has lasted for hundreds of years. (credit: modification of work by Liz West)</a:t>
            </a:r>
          </a:p>
        </p:txBody>
      </p:sp>
      <p:pic>
        <p:nvPicPr>
          <p:cNvPr id="2" name="Figure" descr="An image of a large group of people sitting in chairs inside of a large room."/>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099" r="-1099"/>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1.5</a:t>
            </a:r>
          </a:p>
        </p:txBody>
      </p:sp>
    </p:spTree>
    <p:extLst>
      <p:ext uri="{BB962C8B-B14F-4D97-AF65-F5344CB8AC3E}">
        <p14:creationId xmlns:p14="http://schemas.microsoft.com/office/powerpoint/2010/main" val="260956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053965E6-44C3-40BA-9F77-D8DB8AA7FB0C}"/>
              </a:ext>
            </a:extLst>
          </p:cNvPr>
          <p:cNvSpPr>
            <a:spLocks noGrp="1"/>
          </p:cNvSpPr>
          <p:nvPr>
            <p:ph type="ftr" sz="quarter" idx="11"/>
          </p:nvPr>
        </p:nvSpPr>
        <p:spPr>
          <a:xfrm>
            <a:off x="457199" y="6492875"/>
            <a:ext cx="7800109"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fontScale="92500" lnSpcReduction="10000"/>
          </a:bodyPr>
          <a:lstStyle/>
          <a:p>
            <a:r>
              <a:rPr lang="en-US" sz="1600" dirty="0"/>
              <a:t>The map of the world shows the different forms of government that currently exist. Countries that are colored blue have some form of representative democracy, although the people may not have as much political power as they do in the United States. Countries that are colored red, like China, Vietnam, and Cuba, have an oligarchic form of government. Countries that are colored yellow are monarchies where the people play little part in governing.</a:t>
            </a:r>
          </a:p>
        </p:txBody>
      </p:sp>
      <p:pic>
        <p:nvPicPr>
          <p:cNvPr id="2" name="Figure" descr="A map of the world labeled to indicate the forms of government in each country. A legend to the left reads “Representative democracy”, “Oligarchy”, and “Monarchy”. A small number of countries are labeled “Oligarchy”, and a very small number are labeled “Monarchy”. The large majority of countries are labeled “Representative democracy”."/>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6233" r="-623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1.6</a:t>
            </a:r>
          </a:p>
        </p:txBody>
      </p:sp>
    </p:spTree>
    <p:extLst>
      <p:ext uri="{BB962C8B-B14F-4D97-AF65-F5344CB8AC3E}">
        <p14:creationId xmlns:p14="http://schemas.microsoft.com/office/powerpoint/2010/main" val="36910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88544D26-81CB-4582-A348-7557F653AAC6}"/>
              </a:ext>
            </a:extLst>
          </p:cNvPr>
          <p:cNvSpPr>
            <a:spLocks noGrp="1"/>
          </p:cNvSpPr>
          <p:nvPr>
            <p:ph type="ftr" sz="quarter" idx="11"/>
          </p:nvPr>
        </p:nvSpPr>
        <p:spPr>
          <a:xfrm>
            <a:off x="457200" y="6492875"/>
            <a:ext cx="7781636"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four most recent U.S. presidents have all graduated from an Ivy League university.</a:t>
            </a:r>
          </a:p>
        </p:txBody>
      </p:sp>
      <p:pic>
        <p:nvPicPr>
          <p:cNvPr id="12" name="Figure" descr="A chart showing an inset of the east coast of the United States with the locations of the seven Ivy League universities labeled: “Cornell”, “Dartmouth”, “Harvard”, “Brown”, “Yale”, “Columbia”, “Princeton”, and “Penn”. The photographs of presidents who graduated from Ivy League universities are shown to the right. George W. Bush and Barak Obama are shown for Harvard. George H. W. Bush, Bill Clinton, and George W. Bush are shown for Yale. Barak Obama is shown for Columbia. Donald Trump is shown for Penn.">
            <a:extLst>
              <a:ext uri="{FF2B5EF4-FFF2-40B4-BE49-F238E27FC236}">
                <a16:creationId xmlns:a16="http://schemas.microsoft.com/office/drawing/2014/main" id="{93D60E80-F544-4116-8A30-C6A49329B0CB}"/>
              </a:ext>
            </a:extLst>
          </p:cNvPr>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tretch>
            <a:fillRect/>
          </a:stretch>
        </p:blipFill>
        <p:spPr>
          <a:xfrm>
            <a:off x="798943" y="1071418"/>
            <a:ext cx="7372575" cy="3779414"/>
          </a:xfrm>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1.7</a:t>
            </a:r>
          </a:p>
        </p:txBody>
      </p:sp>
    </p:spTree>
    <p:extLst>
      <p:ext uri="{BB962C8B-B14F-4D97-AF65-F5344CB8AC3E}">
        <p14:creationId xmlns:p14="http://schemas.microsoft.com/office/powerpoint/2010/main" val="6379852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a:extLst>
              <a:ext uri="{FF2B5EF4-FFF2-40B4-BE49-F238E27FC236}">
                <a16:creationId xmlns:a16="http://schemas.microsoft.com/office/drawing/2014/main" id="{03371C1D-1A6D-4189-AB12-F7137BE9D278}"/>
              </a:ext>
            </a:extLst>
          </p:cNvPr>
          <p:cNvSpPr>
            <a:spLocks noGrp="1"/>
          </p:cNvSpPr>
          <p:nvPr>
            <p:ph type="ftr" sz="quarter" idx="11"/>
          </p:nvPr>
        </p:nvSpPr>
        <p:spPr>
          <a:xfrm>
            <a:off x="457199" y="6492875"/>
            <a:ext cx="7790873"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This picture depicts the fairly uniform nature of Congress. Most are men, and nearly all are white. Members of Congress also tend to resemble one another in terms of income and level of education.</a:t>
            </a:r>
          </a:p>
        </p:txBody>
      </p:sp>
      <p:pic>
        <p:nvPicPr>
          <p:cNvPr id="2" name="Figure" descr="An aerial image of a large group of people standing in a room."/>
          <p:cNvPicPr>
            <a:picLocks noGrp="1" noChangeAspect="1"/>
          </p:cNvPicPr>
          <p:nvPr>
            <p:ph type="pic" sz="quarter" idx="13"/>
          </p:nvPr>
        </p:nvPicPr>
        <p:blipFill>
          <a:blip r:embed="rId3" cstate="email">
            <a:extLst>
              <a:ext uri="{28A0092B-C50C-407E-A947-70E740481C1C}">
                <a14:useLocalDpi xmlns:a14="http://schemas.microsoft.com/office/drawing/2010/main" val="0"/>
              </a:ext>
            </a:extLst>
          </a:blip>
          <a:srcRect l="-32233" r="-32233"/>
          <a:stretch>
            <a:fillRect/>
          </a:stretch>
        </p:blipFill>
        <p:spPr/>
      </p:pic>
      <p:pic>
        <p:nvPicPr>
          <p:cNvPr id="9" name="OSXLogo" descr="OpenStax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1.8</a:t>
            </a:r>
          </a:p>
        </p:txBody>
      </p:sp>
    </p:spTree>
    <p:extLst>
      <p:ext uri="{BB962C8B-B14F-4D97-AF65-F5344CB8AC3E}">
        <p14:creationId xmlns:p14="http://schemas.microsoft.com/office/powerpoint/2010/main" val="85853604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346</TotalTime>
  <Words>1578</Words>
  <Application>Microsoft Office PowerPoint</Application>
  <PresentationFormat>On-screen Show (4:3)</PresentationFormat>
  <Paragraphs>50</Paragraphs>
  <Slides>16</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Arial Black</vt:lpstr>
      <vt:lpstr>Calibri</vt:lpstr>
      <vt:lpstr>Essential</vt:lpstr>
      <vt:lpstr>AMERICAN GOVERNMENT</vt:lpstr>
      <vt:lpstr>Figure 1.1</vt:lpstr>
      <vt:lpstr>Figure 1.2</vt:lpstr>
      <vt:lpstr>Figure 1.3</vt:lpstr>
      <vt:lpstr>Figure 1.4</vt:lpstr>
      <vt:lpstr>Figure 1.5</vt:lpstr>
      <vt:lpstr>Figure 1.6</vt:lpstr>
      <vt:lpstr>Figure 1.7</vt:lpstr>
      <vt:lpstr>Figure 1.8</vt:lpstr>
      <vt:lpstr>Figure 1.9</vt:lpstr>
      <vt:lpstr>Figure 1.10</vt:lpstr>
      <vt:lpstr>Figure 1.11</vt:lpstr>
      <vt:lpstr>Figure 1.12</vt:lpstr>
      <vt:lpstr>Figure 1.13</vt:lpstr>
      <vt:lpstr>Figure 1.14</vt:lpstr>
      <vt:lpstr>Figure 1.15</vt:lpstr>
    </vt:vector>
  </TitlesOfParts>
  <Company>WNI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ConversionPS</cp:lastModifiedBy>
  <cp:revision>50</cp:revision>
  <cp:lastPrinted>2016-07-29T04:34:28Z</cp:lastPrinted>
  <dcterms:created xsi:type="dcterms:W3CDTF">2012-06-04T02:13:36Z</dcterms:created>
  <dcterms:modified xsi:type="dcterms:W3CDTF">2017-09-14T23:08:21Z</dcterms:modified>
</cp:coreProperties>
</file>